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6"/>
  </p:notesMasterIdLst>
  <p:handoutMasterIdLst>
    <p:handoutMasterId r:id="rId57"/>
  </p:handoutMasterIdLst>
  <p:sldIdLst>
    <p:sldId id="329" r:id="rId4"/>
    <p:sldId id="332" r:id="rId5"/>
    <p:sldId id="655" r:id="rId6"/>
    <p:sldId id="656" r:id="rId7"/>
    <p:sldId id="657" r:id="rId8"/>
    <p:sldId id="331" r:id="rId9"/>
    <p:sldId id="356" r:id="rId10"/>
    <p:sldId id="658" r:id="rId11"/>
    <p:sldId id="659" r:id="rId12"/>
    <p:sldId id="660" r:id="rId13"/>
    <p:sldId id="661" r:id="rId14"/>
    <p:sldId id="662" r:id="rId15"/>
    <p:sldId id="663" r:id="rId16"/>
    <p:sldId id="664" r:id="rId17"/>
    <p:sldId id="665" r:id="rId18"/>
    <p:sldId id="667" r:id="rId19"/>
    <p:sldId id="668" r:id="rId20"/>
    <p:sldId id="669" r:id="rId21"/>
    <p:sldId id="670" r:id="rId22"/>
    <p:sldId id="671" r:id="rId23"/>
    <p:sldId id="672" r:id="rId24"/>
    <p:sldId id="673" r:id="rId25"/>
    <p:sldId id="674" r:id="rId26"/>
    <p:sldId id="666" r:id="rId27"/>
    <p:sldId id="675" r:id="rId28"/>
    <p:sldId id="676" r:id="rId29"/>
    <p:sldId id="677" r:id="rId30"/>
    <p:sldId id="678" r:id="rId31"/>
    <p:sldId id="679" r:id="rId32"/>
    <p:sldId id="680" r:id="rId33"/>
    <p:sldId id="681" r:id="rId34"/>
    <p:sldId id="682" r:id="rId35"/>
    <p:sldId id="683" r:id="rId36"/>
    <p:sldId id="684" r:id="rId37"/>
    <p:sldId id="685" r:id="rId38"/>
    <p:sldId id="686" r:id="rId39"/>
    <p:sldId id="687" r:id="rId40"/>
    <p:sldId id="688" r:id="rId41"/>
    <p:sldId id="693" r:id="rId42"/>
    <p:sldId id="690" r:id="rId43"/>
    <p:sldId id="691" r:id="rId44"/>
    <p:sldId id="694" r:id="rId45"/>
    <p:sldId id="695" r:id="rId46"/>
    <p:sldId id="696" r:id="rId47"/>
    <p:sldId id="697" r:id="rId48"/>
    <p:sldId id="698" r:id="rId49"/>
    <p:sldId id="699" r:id="rId50"/>
    <p:sldId id="700" r:id="rId51"/>
    <p:sldId id="701" r:id="rId52"/>
    <p:sldId id="702" r:id="rId53"/>
    <p:sldId id="703" r:id="rId54"/>
    <p:sldId id="706" r:id="rId55"/>
  </p:sldIdLst>
  <p:sldSz cx="12192000" cy="6858000"/>
  <p:notesSz cx="6858000" cy="9144000"/>
  <p:custDataLst>
    <p:tags r:id="rId61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D68A"/>
    <a:srgbClr val="B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>
        <p:scale>
          <a:sx n="50" d="100"/>
          <a:sy n="50" d="100"/>
        </p:scale>
        <p:origin x="632" y="92"/>
      </p:cViewPr>
      <p:guideLst>
        <p:guide orient="horz" pos="2205"/>
        <p:guide pos="386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1" Type="http://schemas.openxmlformats.org/officeDocument/2006/relationships/tags" Target="tags/tag3.xml"/><Relationship Id="rId60" Type="http://schemas.openxmlformats.org/officeDocument/2006/relationships/tableStyles" Target="tableStyles.xml"/><Relationship Id="rId6" Type="http://schemas.openxmlformats.org/officeDocument/2006/relationships/slide" Target="slides/slide3.xml"/><Relationship Id="rId59" Type="http://schemas.openxmlformats.org/officeDocument/2006/relationships/viewProps" Target="viewProps.xml"/><Relationship Id="rId58" Type="http://schemas.openxmlformats.org/officeDocument/2006/relationships/presProps" Target="presProps.xml"/><Relationship Id="rId57" Type="http://schemas.openxmlformats.org/officeDocument/2006/relationships/handoutMaster" Target="handoutMasters/handoutMaster1.xml"/><Relationship Id="rId56" Type="http://schemas.openxmlformats.org/officeDocument/2006/relationships/notesMaster" Target="notesMasters/notesMaster1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2A48B96-639E-45A3-A0BA-2464DFDB1FAA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587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pic>
        <p:nvPicPr>
          <p:cNvPr id="2050" name="图片 6"/>
          <p:cNvPicPr>
            <a:picLocks noChangeAspect="1"/>
          </p:cNvPicPr>
          <p:nvPr userDrawn="1"/>
        </p:nvPicPr>
        <p:blipFill>
          <a:blip r:embed="rId2"/>
          <a:srcRect l="48514" t="47011" b="-2"/>
          <a:stretch>
            <a:fillRect/>
          </a:stretch>
        </p:blipFill>
        <p:spPr>
          <a:xfrm>
            <a:off x="-26987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ransition spd="slow" advTm="3000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7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8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9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0.png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8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png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170" name="组合 2"/>
          <p:cNvGrpSpPr/>
          <p:nvPr/>
        </p:nvGrpSpPr>
        <p:grpSpPr>
          <a:xfrm>
            <a:off x="4097338" y="4797425"/>
            <a:ext cx="3798887" cy="887413"/>
            <a:chOff x="4996875" y="3675432"/>
            <a:chExt cx="2198252" cy="459640"/>
          </a:xfrm>
        </p:grpSpPr>
        <p:sp>
          <p:nvSpPr>
            <p:cNvPr id="4" name="矩形: 圆角 34"/>
            <p:cNvSpPr/>
            <p:nvPr/>
          </p:nvSpPr>
          <p:spPr>
            <a:xfrm>
              <a:off x="5242560" y="3675432"/>
              <a:ext cx="1706882" cy="45964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33FFFC"/>
                </a:gs>
                <a:gs pos="70000">
                  <a:srgbClr val="33FFFC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CN" pitchFamily="18" charset="-122"/>
                <a:ea typeface="思源宋体 CN" pitchFamily="18" charset="-122"/>
                <a:cs typeface="+mn-cs"/>
                <a:sym typeface="思源宋体 CN" pitchFamily="18" charset="-122"/>
              </a:endParaRPr>
            </a:p>
          </p:txBody>
        </p:sp>
        <p:sp>
          <p:nvSpPr>
            <p:cNvPr id="7176" name="文本框 4"/>
            <p:cNvSpPr txBox="1"/>
            <p:nvPr/>
          </p:nvSpPr>
          <p:spPr>
            <a:xfrm>
              <a:off x="4996875" y="3675432"/>
              <a:ext cx="2198252" cy="2703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buNone/>
              </a:pPr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思源宋体 CN" pitchFamily="18" charset="-122"/>
                </a:rPr>
                <a:t>主讲人：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宋体 CN" pitchFamily="18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-336375" y="1772816"/>
            <a:ext cx="12864751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7200" b="1" kern="1200" cap="none" spc="0" normalizeH="0" baseline="0" noProof="0" dirty="0">
                <a:gradFill>
                  <a:gsLst>
                    <a:gs pos="0">
                      <a:srgbClr val="FEEFB7"/>
                    </a:gs>
                    <a:gs pos="100000">
                      <a:srgbClr val="DCAC3F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思源宋体 CN" pitchFamily="18" charset="-122"/>
              </a:rPr>
              <a:t>BI</a:t>
            </a:r>
            <a:r>
              <a:rPr kumimoji="0" lang="en-US" altLang="zh-CN" sz="7200" b="1" kern="1200" cap="none" spc="0" normalizeH="0" baseline="0" noProof="0" dirty="0">
                <a:solidFill>
                  <a:srgbClr val="F1D68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思源宋体 CN" pitchFamily="18" charset="-122"/>
              </a:rPr>
              <a:t>M</a:t>
            </a:r>
            <a:r>
              <a:rPr kumimoji="0" lang="zh-CN" altLang="en-US" sz="7200" b="1" kern="1200" cap="none" spc="0" normalizeH="0" baseline="0" noProof="0" dirty="0">
                <a:gradFill>
                  <a:gsLst>
                    <a:gs pos="0">
                      <a:srgbClr val="FEEFB7"/>
                    </a:gs>
                    <a:gs pos="100000">
                      <a:srgbClr val="DCAC3F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思源宋体 CN" pitchFamily="18" charset="-122"/>
              </a:rPr>
              <a:t>技术应用基础教程</a:t>
            </a:r>
            <a:endParaRPr kumimoji="0" lang="zh-CN" altLang="en-US" sz="7200" b="1" kern="1200" cap="none" spc="0" normalizeH="0" baseline="0" noProof="0" dirty="0">
              <a:gradFill>
                <a:gsLst>
                  <a:gs pos="0">
                    <a:srgbClr val="FEEFB7"/>
                  </a:gs>
                  <a:gs pos="100000">
                    <a:srgbClr val="DCAC3F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思源宋体 CN" pitchFamily="18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91859" y="3248689"/>
            <a:ext cx="10008282" cy="706755"/>
          </a:xfrm>
          <a:prstGeom prst="rect">
            <a:avLst/>
          </a:prstGeom>
          <a:gradFill flip="none" rotWithShape="1">
            <a:gsLst>
              <a:gs pos="0">
                <a:srgbClr val="2A69DD">
                  <a:alpha val="0"/>
                </a:srgbClr>
              </a:gs>
              <a:gs pos="100000">
                <a:srgbClr val="95B4EE">
                  <a:alpha val="0"/>
                </a:srgbClr>
              </a:gs>
              <a:gs pos="57000">
                <a:schemeClr val="bg1"/>
              </a:gs>
            </a:gsLst>
            <a:lin ang="0" scaled="1"/>
            <a:tileRect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800">
                <a:ln w="254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00B0F0"/>
                      </a:gs>
                    </a:gsLst>
                    <a:lin ang="5400000" scaled="1"/>
                  </a:gradFill>
                </a:ln>
                <a:gradFill>
                  <a:gsLst>
                    <a:gs pos="88000">
                      <a:srgbClr val="003B68"/>
                    </a:gs>
                    <a:gs pos="27000">
                      <a:srgbClr val="00B0F0"/>
                    </a:gs>
                  </a:gsLst>
                  <a:lin ang="5400000" scaled="1"/>
                </a:gradFill>
                <a:effectLst>
                  <a:outerShdw blurRad="38100" dist="25400" dir="5400000" algn="t" rotWithShape="0">
                    <a:prstClr val="black">
                      <a:alpha val="50000"/>
                    </a:prstClr>
                  </a:outerShdw>
                </a:effectLst>
                <a:latin typeface="方正正大黑_GBK" panose="02000000000000000000" pitchFamily="2" charset="-122"/>
                <a:ea typeface="方正正大黑_GBK" panose="02000000000000000000" pitchFamily="2" charset="-122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4000" b="1" i="0" u="none" strike="noStrike" kern="1200" cap="none" spc="50" normalizeH="0" baseline="0" noProof="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模块</a:t>
            </a:r>
            <a:r>
              <a:rPr kumimoji="0" lang="en-US" altLang="zh-CN" sz="4000" b="1" i="0" u="none" strike="noStrike" kern="1200" cap="none" spc="50" normalizeH="0" baseline="0" noProof="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</a:t>
            </a:r>
            <a:r>
              <a:rPr kumimoji="0" lang="en-US" altLang="zh-CN" sz="4000" b="1" i="0" u="none" strike="noStrike" kern="1200" cap="none" spc="50" normalizeH="0" baseline="0" noProof="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</a:t>
            </a:r>
            <a:r>
              <a:rPr kumimoji="0" lang="zh-CN" sz="4000" b="1" i="0" u="none" strike="noStrike" kern="1200" cap="none" spc="50" normalizeH="0" baseline="0" noProof="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屋顶及老虎窗</a:t>
            </a:r>
            <a:r>
              <a:rPr kumimoji="0" lang="zh-CN" altLang="en-US" sz="4000" b="1" i="0" u="none" strike="noStrike" kern="1200" cap="none" spc="50" normalizeH="0" baseline="0" noProof="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</a:t>
            </a:r>
            <a:endParaRPr kumimoji="0" lang="zh-CN" altLang="en-US" sz="4000" b="1" i="0" u="none" strike="noStrike" kern="1200" cap="none" spc="50" normalizeH="0" baseline="0" noProof="0" dirty="0">
              <a:ln w="9525" cmpd="sng">
                <a:solidFill>
                  <a:schemeClr val="accent1"/>
                </a:solidFill>
                <a:prstDash val="solid"/>
              </a:ln>
              <a:solidFill>
                <a:schemeClr val="bg1"/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8.1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屋顶的创建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屋顶方式不一样，其选项栏参数设置略有不同。如选择“直线”绘制，选项栏如下图8-4（a）所示。如按拾取墙方式创建屋顶迹线，选项栏如下图8-4（b）所示。使用“直线”方式，可以绘制任意形状的屋面外边线，使用“拾取墙”方式，可以根据已绘制好的墙体快速生成屋面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54" name="图片 554" descr="2022-08-14 20 00 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9200" y="4672013"/>
            <a:ext cx="2813050" cy="259715"/>
          </a:xfrm>
          <a:prstGeom prst="rect">
            <a:avLst/>
          </a:prstGeom>
        </p:spPr>
      </p:pic>
      <p:pic>
        <p:nvPicPr>
          <p:cNvPr id="555" name="图片 555" descr="2022-08-14 17 33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3908" y="4672330"/>
            <a:ext cx="3015615" cy="23749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8.1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屋顶的创建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50774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“定义坡度”是指所绘制屋面迹线上设置的坡度，系统默认为30度。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“链”是指可以连续绘制屋面迹线。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“偏移”是生成距离参照线一定偏移量的屋面边线。通过设置偏移量可提高绘制效率。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“半径”表示两条迹线间的端点连拉处，可根据设定的半径值自动生成弧连接。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“设置悬挑”表示使用拾取墙方式绘制屋面迹线时，迹线从墙体中心向外偏移的距离。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“延伸到墙中至核心层”表示拾取墙时拾取到有装饰层和结构层的复合墙体的核心边界位置。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8.1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屋顶的创建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794004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切换到平面视图F2，单击绘制面板中“直线”按钮，在“属性”选项板选择器中可选择“基本屋顶 常规-125mm“，如图8-5所示。在选项栏勾选上“定义坡度”复选框，在绘图区域用直线绘制一个封闭形状，如图8-6所示。绘制完成单击“完成编辑模式”屋顶即可自动生成，切换到三维视图，将视觉样式调整到“着色”，如图8-7所示。由于勾选了定义坡度，系统默认绘制一个30度的四坡屋面。如果不勾选“定义坡度”复选框，则生成平屋顶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56" name="图片 556" descr="2022-08-14 20 39 11"/>
          <p:cNvPicPr>
            <a:picLocks noChangeAspect="1"/>
          </p:cNvPicPr>
          <p:nvPr/>
        </p:nvPicPr>
        <p:blipFill>
          <a:blip r:embed="rId1"/>
          <a:srcRect b="27347"/>
          <a:stretch>
            <a:fillRect/>
          </a:stretch>
        </p:blipFill>
        <p:spPr>
          <a:xfrm>
            <a:off x="9532303" y="79375"/>
            <a:ext cx="1619885" cy="3036570"/>
          </a:xfrm>
          <a:prstGeom prst="rect">
            <a:avLst/>
          </a:prstGeom>
        </p:spPr>
      </p:pic>
      <p:pic>
        <p:nvPicPr>
          <p:cNvPr id="557" name="图片 557" descr="2022-08-14 20 41 16"/>
          <p:cNvPicPr>
            <a:picLocks noChangeAspect="1"/>
          </p:cNvPicPr>
          <p:nvPr/>
        </p:nvPicPr>
        <p:blipFill>
          <a:blip r:embed="rId2"/>
          <a:srcRect l="4561" t="2369" r="2866" b="4843"/>
          <a:stretch>
            <a:fillRect/>
          </a:stretch>
        </p:blipFill>
        <p:spPr>
          <a:xfrm>
            <a:off x="9188768" y="3259455"/>
            <a:ext cx="2520315" cy="1908810"/>
          </a:xfrm>
          <a:prstGeom prst="rect">
            <a:avLst/>
          </a:prstGeom>
        </p:spPr>
      </p:pic>
      <p:pic>
        <p:nvPicPr>
          <p:cNvPr id="558" name="图片 558" descr="2022-08-14 20 46 0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8768" y="5311458"/>
            <a:ext cx="2520315" cy="143573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8.1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屋顶的创建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若选择绘制面板中“拾取墙”按钮，在“属性”选项板选择器中可选择“基本屋顶 常规-125mm”，在选项栏勾选上“定义坡度”复选框，将偏移设置为“500”，拾取墙体绘制屋顶，如图8-8所示。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59" name="图片 559" descr="2022-08-14 20 55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50410" y="3799205"/>
            <a:ext cx="2137410" cy="165481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8.1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屋顶的创建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完成单击“完成编辑模式”屋顶即可自动生成，切换到三维视图，将视觉样式调整到“着色”，如图8-9所示。由于勾选了定义坡度，系统默认绘制一个30度的四坡屋面。如果不勾选“定义坡度”复选框，则生成平屋顶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60" name="图片 560" descr="2022-08-14 20 56 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25048" y="3719830"/>
            <a:ext cx="2172335" cy="175514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8.1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屋顶的创建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8.1.2  迹线屋顶编辑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1.屋顶迹线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单击选择坡屋面，激活“修改|屋顶”选项卡，如图8-10所示。在“模式”面板上单击“编辑辑线”按钮，所选中屋顶迹线变为可编辑状态，并自动激活“修改|屋顶&gt;编辑迹线”选项卡，如图8-11所示。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61" name="图片 561" descr="2022-08-15 20 19 19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7713" y="4918393"/>
            <a:ext cx="3599815" cy="859155"/>
          </a:xfrm>
          <a:prstGeom prst="rect">
            <a:avLst/>
          </a:prstGeom>
        </p:spPr>
      </p:pic>
      <p:pic>
        <p:nvPicPr>
          <p:cNvPr id="562" name="图片 562" descr="2022-08-15 20 26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5538" y="4860925"/>
            <a:ext cx="5272405" cy="91694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8.1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屋顶的创建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使用“绘制”面板上直线、圆弧等命令以及“修改”面板上的复制、镜像等命令可以对屋顶轮廓形状进行修改。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单击选中轮廓边线，在弹出“修改|屋顶&gt;编辑迹线”选项栏可以设置取消“定义坡度”。如图8-12所示。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63" name="图片 563" descr="2022-08-15 20 38 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2955" y="4435475"/>
            <a:ext cx="5697855" cy="34417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8.1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屋顶的创建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如取消勾选“定义坡度”，则该轮廓边线方向上将不设坡度，如图8-13所示。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64" name="图片 564" descr="2022-08-15 20 41 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97400" y="3154363"/>
            <a:ext cx="2160270" cy="203009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8.1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屋顶的创建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选择屋面迹线，轮廓线旁边的三角符号上将显示该边线上的屋面坡度，默认为“30.00”,点击““30.00”即可修改该边线屋顶坡面度数。如图8-14所示。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65" name="图片 565" descr="2022-08-15 20 31 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53560" y="3206750"/>
            <a:ext cx="2667000" cy="184658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8.1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屋顶的创建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39693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2.屋顶结构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屋面一般由结构层、保温层、防水层等多个构造层次。设置屋面构造参数与前述章节楼板设置基本相似。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屋顶，在“属性”选项板单击“编辑类型”按钮，打开的“类型属性”对话框。如图8-15所示。在“类型属性”对话框可以设置“族”选项为“系统族：基本屋顶”或“系统族：玻璃斜窗”。在“类型”下拉菜单中可选择“保温屋顶-木材”、“保温屋顶-混凝土”、“常规-125mm”等屋顶类型，如图8-16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模块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8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屋顶及老虎窗创建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20" name="文本框 19"/>
          <p:cNvSpPr txBox="1"/>
          <p:nvPr/>
        </p:nvSpPr>
        <p:spPr>
          <a:xfrm>
            <a:off x="5048250" y="990600"/>
            <a:ext cx="2095500" cy="825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dist"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F1D6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en-US" altLang="zh-CN" sz="3600" b="1" dirty="0">
              <a:solidFill>
                <a:srgbClr val="F1D6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4" name="文本框 19"/>
          <p:cNvSpPr txBox="1"/>
          <p:nvPr/>
        </p:nvSpPr>
        <p:spPr>
          <a:xfrm>
            <a:off x="1446530" y="1911350"/>
            <a:ext cx="912431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（1）了解屋顶的形式。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（2）掌握迹线屋顶创建与编辑。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（3）掌握拉伸屋顶的创建。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（4）掌握老虎窗的创建和洞口的生成。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（5）会根据要求完成不同类型屋顶的创建和编辑。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（6）具备较强的信息技术处理能力和信息化素质。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8.1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屋顶的创建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566" name="图片 566" descr="2022-08-15 20 46 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2135" y="1399540"/>
            <a:ext cx="3521710" cy="4535170"/>
          </a:xfrm>
          <a:prstGeom prst="rect">
            <a:avLst/>
          </a:prstGeom>
        </p:spPr>
      </p:pic>
      <p:pic>
        <p:nvPicPr>
          <p:cNvPr id="567" name="图片 567" descr="2022-08-15 20 53 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1775" y="2924175"/>
            <a:ext cx="3865880" cy="148590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8.1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屋顶的创建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在“类型属性”对话框中单击“结构”右侧的“编辑”按钮，打开“编辑部件”对话框，在结构层的上方新建构造层，并可分别对“功能”“材质”和“厚度”进行设置，如图8-17所示。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68" name="图片 568" descr="2022-08-15 21 02 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61990" y="2744788"/>
            <a:ext cx="3959860" cy="385635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8.1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屋顶的创建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设置完成单击“确定”，返回绘图区域，在状态栏将详细程度设置为“精细”、视觉样式设置为“真实”，三维效果如下图8-18所示。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69" name="图片 569" descr="2022-08-15 21 06 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69093" y="3292475"/>
            <a:ext cx="2879725" cy="255143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8.1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屋顶的创建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3.平屋顶修改子图元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使用迹线命令创建的平屋顶，可以使用“修改子图元”功能对屋顶的形状进行编辑，从而形成建筑找坡的坡度。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某办公楼平屋顶如图8-19所示，在平面视图F4中，单击“工作平面”面板中的“参照平面”按钮，在3、4轴线之间绘制垂直参照平面，如图8-20所示。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70" name="图片 570" descr="2022-08-15 19 38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2833" y="4461828"/>
            <a:ext cx="3599815" cy="1887855"/>
          </a:xfrm>
          <a:prstGeom prst="rect">
            <a:avLst/>
          </a:prstGeom>
        </p:spPr>
      </p:pic>
      <p:pic>
        <p:nvPicPr>
          <p:cNvPr id="571" name="图片 571" descr="2022-08-15 19 50 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5648" y="4403408"/>
            <a:ext cx="4319905" cy="212280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8.1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屋顶的创建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选择屋顶图元，激活的“修改/屋顶”选项卡，如图8-21所示。在“形状编辑”面板中单击“添加点”按钮，分别在B轴线与参照平面交点、C轴线与参照平面交点两端单击，创建顶点，如图8-22所示。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73" name="图片 573" descr="2022-08-15 19 48 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00108" y="3642678"/>
            <a:ext cx="4319905" cy="218249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8.1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屋顶的创建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“形状编辑”面板中的“修改子图元”按钮，然后单击顶点，在点的旁边会显示“0”，单击“0”弹出输入框，这里输入100，如图8-23所示。同样的，将另一个点相对标高也设置为100，设置完成按Enter键完成设置。切换到默认的三维视图中，查看编辑后的屋顶表面，如图8-24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74" name="图片 574" descr="2022-08-15 19 58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0170" y="3880485"/>
            <a:ext cx="3959860" cy="1959610"/>
          </a:xfrm>
          <a:prstGeom prst="rect">
            <a:avLst/>
          </a:prstGeom>
        </p:spPr>
      </p:pic>
      <p:pic>
        <p:nvPicPr>
          <p:cNvPr id="575" name="图片 575" descr="2022-08-15 20 04 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5830" y="3880168"/>
            <a:ext cx="3959860" cy="249872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8.1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屋顶的创建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874078" y="1322705"/>
            <a:ext cx="10958512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切换至“注释”主选项卡，单击“尺寸标注”子选项卡中的“高程点 坡度”按钮，当移动鼠标至屋顶表面时，将产生不同的坡度，点击鼠标即可为坡面添加坡度注释，实现建筑找坡的效果，如图8-25所示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76" name="图片 576" descr="2022-08-15 20 12 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52888" y="3572193"/>
            <a:ext cx="2879725" cy="195262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8.1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屋顶的创建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39693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8.1.3  拉伸屋顶创建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对于从平面上不能创建的屋顶，比如弧形屋顶、折形屋顶、拱形屋顶等，可以从立面图上用“拉伸屋顶”命令来创建。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1.创建拉伸屋顶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以某保安亭添加一连续拱屋顶。其操作方法如下。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在“建筑”选项卡“构建”面板中单击“屋顶”下拉小黑三角，在下拉菜单中选择“拉伸屋顶”，进入绘制轮廓草图模式。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8.1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屋顶的创建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在弹出的“工作平面”对话框中设置选择“拾取一个平面”，单击确定，选择墙面作为工作平面。如图8-26所示。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77" name="图片 577" descr="2022-08-14 21 15 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3358" y="3193098"/>
            <a:ext cx="2879725" cy="208724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8.1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屋顶的创建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在“屋顶参照标高和偏移”对话框中，设置屋顶的基础标高“F2”，偏移为“0”，如图8-27所示。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78" name="图片 578" descr="2022-08-14 21 16 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49675" y="3182620"/>
            <a:ext cx="3338830" cy="141541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模块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8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屋顶老虎窗的创建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屋顶是建筑物最上层起覆盖作用的外围护构件。它的作用一方面是承受作用于屋顶上的自重、风荷载、雪荷载等外在作用，是建筑上部的承重结构；另一方面是抵御自然界的风、雨、气温、太阳辐射等不利因素，使屋顶所覆盖空间有良好的使用环境，同时还兼具隔热保温功能和造型美观的艺术要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8.1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屋顶的创建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切换到立面视图“南”，绘制屋顶的截面线。在绘制面板中单击“起点-终点-半径弧”按钮，设置拉伸屋顶的起点终点及半径，重复圆弧完成绘制，如图8-28所示。此处设置的起点终点间距为1200mm，半径为1000mm。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79" name="图片 579" descr="2022-08-14 21 34 10"/>
          <p:cNvPicPr>
            <a:picLocks noChangeAspect="1"/>
          </p:cNvPicPr>
          <p:nvPr/>
        </p:nvPicPr>
        <p:blipFill>
          <a:blip r:embed="rId1"/>
          <a:srcRect l="3292" t="7286" r="2939" b="5464"/>
          <a:stretch>
            <a:fillRect/>
          </a:stretch>
        </p:blipFill>
        <p:spPr>
          <a:xfrm>
            <a:off x="4385310" y="3786505"/>
            <a:ext cx="2666365" cy="200215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8.1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屋顶的创建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绘制完成，单击“完成编辑模式”对勾按钮。切换到三维视图，如图8-29所示。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80" name="图片 580" descr="2022-08-14 21 35 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9090" y="2962275"/>
            <a:ext cx="2778125" cy="240347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8.1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屋顶的创建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2.编辑拉伸屋顶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单击选中拉伸屋顶，会激活“修改|屋顶”选项卡。在拉伸屋顶的两个方向上有两个可拖拽小三角，左键按住小三角移动鼠标可对屋顶进行伸长和缩短。单击临时标注也可以精确设置拉伸长度，如图8-30所示。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81" name="图片 581" descr="2022-08-15 21 16 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69815" y="3770630"/>
            <a:ext cx="2160270" cy="184912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8.1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屋顶的创建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属性”选项板，也可以设置拉伸屋顶的约束条件。如图8-31所示。在构造栏可选择椽截面类型，如“垂直截面”、“垂直双截面”、“正方形双截面”等。如图8-32所示，是拉伸屋顶选择垂直截面与正方形双截面的不同效果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82" name="图片 582" descr="2022-08-15 21 21 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3013" y="3522980"/>
            <a:ext cx="1614805" cy="2987040"/>
          </a:xfrm>
          <a:prstGeom prst="rect">
            <a:avLst/>
          </a:prstGeom>
        </p:spPr>
      </p:pic>
      <p:pic>
        <p:nvPicPr>
          <p:cNvPr id="583" name="图片 583" descr="2022-08-15 21 31 21"/>
          <p:cNvPicPr>
            <a:picLocks noChangeAspect="1"/>
          </p:cNvPicPr>
          <p:nvPr/>
        </p:nvPicPr>
        <p:blipFill>
          <a:blip r:embed="rId2"/>
          <a:srcRect r="49771" b="3399"/>
          <a:stretch>
            <a:fillRect/>
          </a:stretch>
        </p:blipFill>
        <p:spPr>
          <a:xfrm>
            <a:off x="5259070" y="4596765"/>
            <a:ext cx="2160270" cy="839470"/>
          </a:xfrm>
          <a:prstGeom prst="rect">
            <a:avLst/>
          </a:prstGeom>
        </p:spPr>
      </p:pic>
      <p:pic>
        <p:nvPicPr>
          <p:cNvPr id="584" name="图片 584" descr="2022-08-15 21 31 21"/>
          <p:cNvPicPr>
            <a:picLocks noChangeAspect="1"/>
          </p:cNvPicPr>
          <p:nvPr/>
        </p:nvPicPr>
        <p:blipFill>
          <a:blip r:embed="rId2"/>
          <a:srcRect l="50000" b="12701"/>
          <a:stretch>
            <a:fillRect/>
          </a:stretch>
        </p:blipFill>
        <p:spPr>
          <a:xfrm>
            <a:off x="7762240" y="4596765"/>
            <a:ext cx="2160270" cy="76200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8.1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屋顶的创建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8.1.4  面屋顶创建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使用面屋顶命令可以通过拾取体面图元或常规模型族的面生成屋顶。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在项目文件中内建体量或载入一个体量文件。在“建筑”选项卡下“构建”面板中单击“屋顶”下拉三角，在下拉菜单中选择“面屋顶”，进入“修改|放置面屋顶”选项卡，如图8-33所示。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85" name="图片 585" descr="2022-08-15 11 23 13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1318" y="4582795"/>
            <a:ext cx="5258435" cy="67310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8.1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屋顶的创建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属性”面板类型选择器中选择屋顶类型，并在面板中设置屋顶的相应属性和约束条件，如图8-35所示。单击选择需要放置屋顶的体量面，然后在“修改|放置面屋顶”选项卡下单击“创建屋顶”按钮，即可完成面屋顶创建。如图8-36所示。选择“选择多个”按钮可以同时选择多个体量面一并创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87" name="图片 587" descr="2022-08-15 11 24 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6938" y="4079240"/>
            <a:ext cx="1800225" cy="2340610"/>
          </a:xfrm>
          <a:prstGeom prst="rect">
            <a:avLst/>
          </a:prstGeom>
        </p:spPr>
      </p:pic>
      <p:pic>
        <p:nvPicPr>
          <p:cNvPr id="588" name="图片 588" descr="2022-08-15 11 39 5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5253" y="4672965"/>
            <a:ext cx="1800225" cy="115316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8.1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屋顶的创建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对已绘制完成的面屋顶，可以单击该屋面，在激活的“修改|屋顶”选项卡下选择“编辑面选择”按钮进行编辑修改。如图8-37所示。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89" name="图片 589" descr="2022-08-15 11 45 50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9750" y="3710940"/>
            <a:ext cx="5640705" cy="121793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8.1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屋顶的创建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702437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8.1.5  特殊屋顶创建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对于造型比较独特复杂的屋顶，可以在位创建屋顶族。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建筑”选项卡“创建”面板中“构件”下拉菜单中选择“内建模型”，如图8-38所示，在弹出的“族类别和族参数”对话框中选择族类别为“屋顶”，如图8-39所示。在弹出的“名称”对话框中，输入新建屋顶的名称，单击“确定”进入创建族模式。如图8-40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90" name="图片 590" descr="2022-08-15 16 56 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23985" y="1252855"/>
            <a:ext cx="2160270" cy="1353820"/>
          </a:xfrm>
          <a:prstGeom prst="rect">
            <a:avLst/>
          </a:prstGeom>
        </p:spPr>
      </p:pic>
      <p:pic>
        <p:nvPicPr>
          <p:cNvPr id="591" name="图片 591" descr="2022-08-15 16 44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3668" y="3099753"/>
            <a:ext cx="2520315" cy="338518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8.1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屋顶的创建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874078" y="3650615"/>
            <a:ext cx="10958512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在“创建”选项卡下使用“形状”面板中对应的拉伸、融合、旋转、放样、放样融合、空心放样等命令以及修改命令，创建三维实体形状。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绘制完成单击“完成模型”按钮，完成特殊屋顶的创建。如图8-41所示，是用放样绘制的不对称双坡曲面屋面。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92" name="图片 592" descr="2022-08-15 16 54 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8790" y="2034540"/>
            <a:ext cx="2756535" cy="1085850"/>
          </a:xfrm>
          <a:prstGeom prst="rect">
            <a:avLst/>
          </a:prstGeom>
        </p:spPr>
      </p:pic>
      <p:pic>
        <p:nvPicPr>
          <p:cNvPr id="593" name="图片 593" descr="2022-08-15 17 11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2143" y="1719263"/>
            <a:ext cx="2520315" cy="153098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06388" y="1628775"/>
            <a:ext cx="11664950" cy="4413250"/>
          </a:xfrm>
          <a:prstGeom prst="rect">
            <a:avLst/>
          </a:prstGeom>
          <a:gradFill flip="none" rotWithShape="1">
            <a:gsLst>
              <a:gs pos="0">
                <a:srgbClr val="00FFFF">
                  <a:alpha val="29000"/>
                </a:srgbClr>
              </a:gs>
              <a:gs pos="100000">
                <a:srgbClr val="00FFFF">
                  <a:alpha val="0"/>
                </a:srgbClr>
              </a:gs>
            </a:gsLst>
            <a:lin ang="1080000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vert="horz" wrap="square" lIns="96435" tIns="48218" rIns="96435" bIns="48218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25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思源宋体 CN" pitchFamily="18" charset="-122"/>
              <a:ea typeface="思源宋体 CN" pitchFamily="18" charset="-122"/>
              <a:cs typeface="+mn-ea"/>
              <a:sym typeface="思源宋体 CN" pitchFamily="18" charset="-122"/>
            </a:endParaRPr>
          </a:p>
        </p:txBody>
      </p:sp>
      <p:sp>
        <p:nvSpPr>
          <p:cNvPr id="8196" name="文本框 19"/>
          <p:cNvSpPr txBox="1"/>
          <p:nvPr/>
        </p:nvSpPr>
        <p:spPr>
          <a:xfrm>
            <a:off x="6383338" y="1795463"/>
            <a:ext cx="5119687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8.1 </a:t>
            </a:r>
            <a:r>
              <a:rPr 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屋顶的创建</a:t>
            </a:r>
            <a:endParaRPr lang="zh-CN" sz="32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8.2 </a:t>
            </a:r>
            <a:r>
              <a:rPr lang="zh-CN" altLang="en-US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老虎窗的创建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7" name="文本框 47"/>
          <p:cNvSpPr txBox="1"/>
          <p:nvPr/>
        </p:nvSpPr>
        <p:spPr>
          <a:xfrm flipH="1">
            <a:off x="87439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模块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8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-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屋顶及老虎窗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创建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1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1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0713" r="5822" b="-124"/>
          <a:stretch>
            <a:fillRect/>
          </a:stretch>
        </p:blipFill>
        <p:spPr>
          <a:xfrm>
            <a:off x="930275" y="2060575"/>
            <a:ext cx="4707255" cy="3362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模块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8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屋顶老虎窗的创建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715137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屋顶按排水坡度大小及建筑造型要求可分为：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1.坡屋顶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统坡屋顶多采用在木屋架或钢木屋架、木檩条、木望板上加铺各种瓦屋面等传统做法；而现代坡屋顶则多改为钢筋混凝土屋面桁架(或屋面梁)及屋面板，再加防水屋面等做法。坡屋顶是指排水坡度较大的屋顶，一般坡度大于3%的屋顶。不论是双坡还是四坡，排水都较通畅，保温隔热效果都较好。如图所示，天安门城楼采中国传统重檐歇山顶形制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51" name="图片 551" descr="2022-08-14 17 11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18170" y="2853055"/>
            <a:ext cx="3726815" cy="282765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8.2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老虎窗的创建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8.2.1  老虎窗的创建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打开一个项目文件，切换到楼层平面F2，用迹线屋顶命令创建一个坡屋面（简称为大屋顶）。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在“建筑”选项卡“屋顶”下拉菜单中找到“拉伸屋顶”，在弹出的“工作平面”对话框中，选择“拾取一个工作平面”，然后点击大屋面的椽截面（或者墙面）作为工作平面，如图8-42所示。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94" name="图片 594" descr="2022-08-16 11 49 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62345" y="4527233"/>
            <a:ext cx="2560320" cy="191325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8.2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老虎窗的创建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绘制拉伸屋顶轮廓。在弹出的“屋顶参照标高和偏移”对话框中，设置屋顶的基础标高“F2”，偏移为“0”。切换到立面视图“南”，在“属性”选项板选择器选择“基本屋顶 常规-125mm”屋顶，在“修改|创建拉伸屋顶轮廓”选项卡“绘制”面板中选用直线绘制“拉伸屋顶”，如图8-43所示。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95" name="图片 595" descr="2022-08-16 12 07 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78400" y="4412298"/>
            <a:ext cx="2078990" cy="138366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8.2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老虎窗的创建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绘制完成，单击“完成编辑模式”对勾按钮，切换到三维视图，设置为“着色”模式，如图8-44所示。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96" name="图片 596" descr="2022-08-16 12 14 5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7715" y="3467735"/>
            <a:ext cx="2160270" cy="171450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8.2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老虎窗的创建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接屋顶。单击选中“拉伸屋顶”（简称小屋顶），在“属性”选项卡可以设置拉伸屋顶的起点和终点，这里我们将小屋顶与大屋顶进行连接。在激活的“修改|屋顶”选项卡下“几何图形”面板找到“连接/取消连接屋顶”命令。如图8-45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97" name="图片 597" descr="2022-08-16 12 20 57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4538" y="3980498"/>
            <a:ext cx="5272405" cy="80581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8.2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老虎窗的创建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单击“连接/取消连接屋顶”命令，在需要连接的小屋顶的端头单击选择一条线，然后再单击大屋面，小屋顶与大屋顶即连接在一起了，如图8-46所示。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98" name="图片 598" descr="2022-08-16 15 10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4240" y="3287395"/>
            <a:ext cx="2160270" cy="170561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8.2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老虎窗的创建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绘制老虎窗墙体。切换到平面视图楼层平面F2，单击“建筑”选项卡下“墙：建筑”绘制老虎窗墙体，如下图8-47所示。墙体高度可在“属性”选项板设置，此处按2000mm设定。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99" name="图片 599" descr="2022-08-16 15 38 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63378" y="3643313"/>
            <a:ext cx="1800225" cy="171386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8.2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老虎窗的创建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绘制完成，切换到三维视图，如下图8-48所示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00" name="图片 600" descr="2022-08-16 15 41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2480" y="2994025"/>
            <a:ext cx="1584960" cy="168783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8.2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老虎窗的创建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按住Ctrl键，选择老虎窗三面墙体，在激活的“修改|墙”选项卡“修改墙”面板上单击“附着 顶部底部”按钮启动附着体命令，如图8-49所示。在“选项栏”附着墙设置为“顶部”（图8-50），，然后单击小屋顶，即将墙体顶部附着在小屋顶下部，如图8-51所示。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01" name="图片 601" descr="2022-08-16 15 48 40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9958" y="4419600"/>
            <a:ext cx="5272405" cy="802640"/>
          </a:xfrm>
          <a:prstGeom prst="rect">
            <a:avLst/>
          </a:prstGeom>
        </p:spPr>
      </p:pic>
      <p:pic>
        <p:nvPicPr>
          <p:cNvPr id="602" name="图片 602" descr="2022-08-16 15 51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1640" y="4689158"/>
            <a:ext cx="2291080" cy="262255"/>
          </a:xfrm>
          <a:prstGeom prst="rect">
            <a:avLst/>
          </a:prstGeom>
        </p:spPr>
      </p:pic>
      <p:pic>
        <p:nvPicPr>
          <p:cNvPr id="603" name="图片 603" descr="2022-08-16 15 53 29"/>
          <p:cNvPicPr>
            <a:picLocks noChangeAspect="1"/>
          </p:cNvPicPr>
          <p:nvPr/>
        </p:nvPicPr>
        <p:blipFill>
          <a:blip r:embed="rId3"/>
          <a:srcRect t="3256"/>
          <a:stretch>
            <a:fillRect/>
          </a:stretch>
        </p:blipFill>
        <p:spPr>
          <a:xfrm>
            <a:off x="9300528" y="3786823"/>
            <a:ext cx="1927225" cy="166052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8.2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老虎窗的创建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同样的，选中老虎窗墙体，选择“附着 顶部底部”按钮，并在选顶栏设置附着墙“底部”，然后单击选中大屋顶，可将墙体下部附着到大屋顶上部。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老虎窗开洞。在状态栏将视觉样式调整为“线框”模式，在“建筑”选项卡“洞口”面板上找到“老虎窗”命令，如图8-52所示。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04" name="图片 604" descr="2022-08-16 16 07 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38053" y="4337685"/>
            <a:ext cx="1800225" cy="88900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8.2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老虎窗的创建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“老虎窗”按钮，启动老虎窗开洞命令，单击大屋面，激活“修改|编辑草图”选项卡，如图8-53所示。在“拾取”面板上选择“拾取屋顶/墙边缘”命令，然后顺次选择围成老虎窗洞口的屋顶或墙交线，如图8-54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05" name="图片 605" descr="2022-08-16 16 05 49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7083" y="3820160"/>
            <a:ext cx="4319905" cy="932180"/>
          </a:xfrm>
          <a:prstGeom prst="rect">
            <a:avLst/>
          </a:prstGeom>
        </p:spPr>
      </p:pic>
      <p:pic>
        <p:nvPicPr>
          <p:cNvPr id="606" name="图片 606" descr="2022-08-16 16 11 31"/>
          <p:cNvPicPr>
            <a:picLocks noChangeAspect="1"/>
          </p:cNvPicPr>
          <p:nvPr/>
        </p:nvPicPr>
        <p:blipFill>
          <a:blip r:embed="rId2"/>
          <a:srcRect l="4560" t="6578"/>
          <a:stretch>
            <a:fillRect/>
          </a:stretch>
        </p:blipFill>
        <p:spPr>
          <a:xfrm>
            <a:off x="7594283" y="3696018"/>
            <a:ext cx="2339975" cy="184213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模块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8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屋顶老虎窗的创建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56311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2.平屋顶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屋顶则坡度相对较小，其排水坡度一般在1%~2%的屋顶，屋面基本平整，可上人活动，有的可作为屋顶花园，甚至作为直升机停机坪。平屋顶由承重结构、功能层及屋面三部分构成，承重结构多为钢筋混凝土梁(或桁架)及板，其功能层层次则大多依据不同地区环境特点而设，如寒冷地区应加设保温层，炎热地区则加隔热层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3.其他屋顶(如悬索、薄壳、拱、折板屋面等)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现代一些大跨度建筑如体育馆多采用金属板为屋顶材料，如彩色压型钢板或轻质高强、保温防水好的超轻型隔热复合夹芯板等。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8.2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老虎窗的创建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单击“完成编辑模式”对勾按钮，系统无错误提示，老虎窗开洞成功。将视觉样式切换回到“真实”模式，临时隐藏一面墙体可观察到洞口，如下图8-55所示。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07" name="图片 607" descr="2022-08-16 16 31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15865" y="3171825"/>
            <a:ext cx="2160270" cy="18186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870575" y="5144135"/>
            <a:ext cx="68389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8-55</a:t>
            </a:r>
            <a:endParaRPr lang="zh-CN" altLang="en-US"/>
          </a:p>
        </p:txBody>
      </p:sp>
    </p:spTree>
  </p:cSld>
  <p:clrMapOvr>
    <a:masterClrMapping/>
  </p:clrMapOvr>
  <p:transition spd="slow" advTm="3000">
    <p:random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8.2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老虎窗的创建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419860"/>
            <a:ext cx="10958512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在状态栏找到“临时隐藏/隔离”按钮，选择“重设临时隐藏/隔离”恢复墙体显示，并设置窗户，如图8-56所示。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08" name="图片 608" descr="2022-08-16 16 37 14"/>
          <p:cNvPicPr>
            <a:picLocks noChangeAspect="1"/>
          </p:cNvPicPr>
          <p:nvPr/>
        </p:nvPicPr>
        <p:blipFill>
          <a:blip r:embed="rId1"/>
          <a:srcRect l="5810" t="8692" r="3064" b="2514"/>
          <a:stretch>
            <a:fillRect/>
          </a:stretch>
        </p:blipFill>
        <p:spPr>
          <a:xfrm>
            <a:off x="4733290" y="3389313"/>
            <a:ext cx="2160270" cy="19297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471795" y="5640705"/>
            <a:ext cx="68389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8-56</a:t>
            </a:r>
            <a:endParaRPr lang="zh-CN" altLang="en-US"/>
          </a:p>
        </p:txBody>
      </p:sp>
    </p:spTree>
  </p:cSld>
  <p:clrMapOvr>
    <a:masterClrMapping/>
  </p:clrMapOvr>
  <p:transition spd="slow" advTm="3000">
    <p:random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4067810" y="2863850"/>
            <a:ext cx="39401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— 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本 节 完 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—</a:t>
            </a:r>
            <a:endParaRPr lang="en-US" alt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06388" y="1628775"/>
            <a:ext cx="11664950" cy="4413250"/>
          </a:xfrm>
          <a:prstGeom prst="rect">
            <a:avLst/>
          </a:prstGeom>
          <a:gradFill flip="none" rotWithShape="1">
            <a:gsLst>
              <a:gs pos="0">
                <a:srgbClr val="00FFFF">
                  <a:alpha val="29000"/>
                </a:srgbClr>
              </a:gs>
              <a:gs pos="100000">
                <a:srgbClr val="00FFFF">
                  <a:alpha val="0"/>
                </a:srgbClr>
              </a:gs>
            </a:gsLst>
            <a:lin ang="1080000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vert="horz" wrap="square" lIns="96435" tIns="48218" rIns="96435" bIns="48218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25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思源宋体 CN" pitchFamily="18" charset="-122"/>
              <a:ea typeface="思源宋体 CN" pitchFamily="18" charset="-122"/>
              <a:cs typeface="+mn-ea"/>
              <a:sym typeface="思源宋体 CN" pitchFamily="18" charset="-122"/>
            </a:endParaRPr>
          </a:p>
        </p:txBody>
      </p:sp>
      <p:sp>
        <p:nvSpPr>
          <p:cNvPr id="8196" name="文本框 19"/>
          <p:cNvSpPr txBox="1"/>
          <p:nvPr/>
        </p:nvSpPr>
        <p:spPr>
          <a:xfrm>
            <a:off x="6383338" y="1795463"/>
            <a:ext cx="5119687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8.1 </a:t>
            </a:r>
            <a:r>
              <a:rPr lang="zh-CN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屋顶的创建</a:t>
            </a:r>
            <a:endParaRPr lang="zh-CN" sz="32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8.2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老虎窗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的创建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7" name="文本框 47"/>
          <p:cNvSpPr txBox="1"/>
          <p:nvPr/>
        </p:nvSpPr>
        <p:spPr>
          <a:xfrm flipH="1">
            <a:off x="87439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模块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8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-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屋顶及老虎窗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创建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1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1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0713" r="5822" b="-124"/>
          <a:stretch>
            <a:fillRect/>
          </a:stretch>
        </p:blipFill>
        <p:spPr>
          <a:xfrm>
            <a:off x="930275" y="2060575"/>
            <a:ext cx="4707255" cy="3362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8.1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屋顶的创建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Revit中，可以直接使用建筑楼板来创建简单的平屋顶，对于形式复杂的坡屋顶，Revit2020提供了多种屋顶建模工具（如迹线屋顶、拉伸屋顶、面屋顶等），可以在项目生成各种形式的屋顶。此外，对于一些特殊造型的屋顶，还可以通过内建模型或创建族的方法来创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8.1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屋顶的创建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8.1.1  迹线屋顶创建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在“建筑”主选项卡，单击“构建”子选项卡中的“屋顶”按钮，在下拉列表中选择“迹线屋顶”命令，如图8-2所示。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52" name="图片 552" descr="2022-08-14 17 28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6968" y="3519170"/>
            <a:ext cx="2520315" cy="258572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8.1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屋顶的创建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单击“迹线层顶”将自动激活“修改｜创建屋顶迹线”选项卡，如图8-3所示。在“绘制”面板中有直线、矩形、圆形、拾取墙等多种创建方法生成各种形状的屋顶。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53" name="图片 553" descr="2022-08-14 17 31 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7605" y="3790315"/>
            <a:ext cx="8571230" cy="101155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PP_MARK_KEY" val="aa8c35d3-3ad6-47a2-adbb-ab96746270ba"/>
  <p:tag name="COMMONDATA" val="eyJoZGlkIjoiMGRjOGY4MWM4NWRmY2IwMDZiMjI3ODQ1ZmJlZjIzODEifQ=="/>
</p:tagLst>
</file>

<file path=ppt/theme/theme1.xml><?xml version="1.0" encoding="utf-8"?>
<a:theme xmlns:a="http://schemas.openxmlformats.org/drawingml/2006/main" name="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摄图网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思源黑体 CN Bold"/>
        <a:ea typeface="思源黑体 CN Bold"/>
        <a:cs typeface=""/>
      </a:majorFont>
      <a:minorFont>
        <a:latin typeface="思源黑体 CN Normal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5664</Words>
  <Application>WPS 演示</Application>
  <PresentationFormat/>
  <Paragraphs>255</Paragraphs>
  <Slides>52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52</vt:i4>
      </vt:variant>
    </vt:vector>
  </HeadingPairs>
  <TitlesOfParts>
    <vt:vector size="67" baseType="lpstr">
      <vt:lpstr>Arial</vt:lpstr>
      <vt:lpstr>宋体</vt:lpstr>
      <vt:lpstr>Wingdings</vt:lpstr>
      <vt:lpstr>思源宋体 CN</vt:lpstr>
      <vt:lpstr>微软雅黑</vt:lpstr>
      <vt:lpstr>方正正大黑_GBK</vt:lpstr>
      <vt:lpstr>Arial Unicode MS</vt:lpstr>
      <vt:lpstr>等线 Light</vt:lpstr>
      <vt:lpstr>Calibri Light</vt:lpstr>
      <vt:lpstr>等线</vt:lpstr>
      <vt:lpstr>Calibri</vt:lpstr>
      <vt:lpstr>思源黑体 CN Normal</vt:lpstr>
      <vt:lpstr>黑体</vt:lpstr>
      <vt:lpstr>默认设计模板</vt:lpstr>
      <vt:lpstr>摄图网​​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cyx</dc:creator>
  <cp:lastModifiedBy>Administrator</cp:lastModifiedBy>
  <cp:revision>56</cp:revision>
  <dcterms:created xsi:type="dcterms:W3CDTF">2022-11-25T07:10:00Z</dcterms:created>
  <dcterms:modified xsi:type="dcterms:W3CDTF">2023-10-15T09:02:35Z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37B7551209124F7BB2078CC4CA933A8F</vt:lpwstr>
  </property>
</Properties>
</file>